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95" d="100"/>
          <a:sy n="95" d="100"/>
        </p:scale>
        <p:origin x="792"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501762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Mahlatse Jafter Molotja</a:t>
            </a:r>
          </a:p>
          <a:p>
            <a:r>
              <a:rPr lang="en-US" dirty="0">
                <a:solidFill>
                  <a:schemeClr val="bg2"/>
                </a:solidFill>
                <a:latin typeface="Abadi"/>
                <a:ea typeface="SF Pro" pitchFamily="2" charset="0"/>
                <a:cs typeface="SF Pro" pitchFamily="2" charset="0"/>
              </a:rPr>
              <a:t>2</a:t>
            </a:r>
            <a:r>
              <a:rPr lang="en-US" baseline="30000" dirty="0">
                <a:solidFill>
                  <a:schemeClr val="bg2"/>
                </a:solidFill>
                <a:latin typeface="Abadi"/>
                <a:ea typeface="SF Pro" pitchFamily="2" charset="0"/>
                <a:cs typeface="SF Pro" pitchFamily="2" charset="0"/>
              </a:rPr>
              <a:t>nd</a:t>
            </a:r>
            <a:r>
              <a:rPr lang="en-US" dirty="0">
                <a:solidFill>
                  <a:schemeClr val="bg2"/>
                </a:solidFill>
                <a:latin typeface="Abadi"/>
                <a:ea typeface="SF Pro" pitchFamily="2" charset="0"/>
                <a:cs typeface="SF Pro" pitchFamily="2" charset="0"/>
              </a:rPr>
              <a:t> July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We loaded the SpaceX dataset into a PostgreSQL database without leaving the </a:t>
            </a:r>
            <a:r>
              <a:rPr lang="en-US" sz="1600" dirty="0" err="1">
                <a:solidFill>
                  <a:schemeClr val="accent3">
                    <a:lumMod val="25000"/>
                  </a:schemeClr>
                </a:solidFill>
                <a:latin typeface="Abadi"/>
              </a:rPr>
              <a:t>jupyter</a:t>
            </a:r>
            <a:r>
              <a:rPr lang="en-US" sz="1600" dirty="0">
                <a:solidFill>
                  <a:schemeClr val="accent3">
                    <a:lumMod val="25000"/>
                  </a:schemeClr>
                </a:solidFill>
                <a:latin typeface="Abadi"/>
              </a:rPr>
              <a:t> notebook.</a:t>
            </a:r>
          </a:p>
          <a:p>
            <a:pPr>
              <a:lnSpc>
                <a:spcPct val="100000"/>
              </a:lnSpc>
              <a:spcBef>
                <a:spcPts val="1400"/>
              </a:spcBef>
            </a:pPr>
            <a:r>
              <a:rPr lang="en-US" sz="16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6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6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6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6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600" dirty="0">
                <a:solidFill>
                  <a:schemeClr val="bg2">
                    <a:lumMod val="50000"/>
                  </a:schemeClr>
                </a:solidFill>
                <a:latin typeface="Abadi"/>
              </a:rPr>
              <a:t>The failed landing outcomes in drone ship, their booster version and launch site names.</a:t>
            </a:r>
            <a:endParaRPr lang="en-US" sz="16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16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16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16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6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600" dirty="0">
                <a:solidFill>
                  <a:schemeClr val="bg2">
                    <a:lumMod val="50000"/>
                  </a:schemeClr>
                </a:solidFill>
                <a:latin typeface="Abadi" panose="020B0604020104020204" pitchFamily="34" charset="0"/>
              </a:rPr>
              <a:t>Do launch sites keep certain distance away from cities.</a:t>
            </a:r>
          </a:p>
          <a:p>
            <a:pPr marL="0" indent="0">
              <a:buNone/>
            </a:pP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buFont typeface="+mj-lt"/>
              <a:buAutoNum type="arabicPeriod"/>
            </a:pPr>
            <a:r>
              <a:rPr lang="en-ZA" sz="1600" b="1" i="0" dirty="0">
                <a:effectLst/>
                <a:latin typeface="SegoeUIVariable"/>
              </a:rPr>
              <a:t>Project Background and Context</a:t>
            </a:r>
            <a:r>
              <a:rPr lang="en-ZA" sz="1600" b="0" i="0" dirty="0">
                <a:effectLst/>
                <a:latin typeface="SegoeUIVariable"/>
              </a:rPr>
              <a:t>:</a:t>
            </a:r>
          </a:p>
          <a:p>
            <a:pPr marL="742950" lvl="1" indent="-285750" algn="l">
              <a:buFont typeface="+mj-lt"/>
              <a:buAutoNum type="arabicPeriod"/>
            </a:pPr>
            <a:r>
              <a:rPr lang="en-ZA" sz="1600" b="1" i="0" dirty="0">
                <a:effectLst/>
                <a:latin typeface="SegoeUIVariable"/>
              </a:rPr>
              <a:t>SpaceX Falcon 9 Rocket Launches</a:t>
            </a:r>
            <a:r>
              <a:rPr lang="en-ZA" sz="1600" b="0" i="0" dirty="0">
                <a:effectLst/>
                <a:latin typeface="SegoeUIVariable"/>
              </a:rPr>
              <a:t>: SpaceX offers Falcon 9 rocket launches at a cost of $62 million, significantly lower than other providers (which charge upwards of $165 million per launch). A key reason for this cost reduction is SpaceX’s ability to reuse the first stage of the rocket.</a:t>
            </a:r>
          </a:p>
          <a:p>
            <a:pPr marL="742950" lvl="1" indent="-285750" algn="l">
              <a:buFont typeface="+mj-lt"/>
              <a:buAutoNum type="arabicPeriod"/>
            </a:pPr>
            <a:r>
              <a:rPr lang="en-ZA" sz="1600" b="1" i="0" dirty="0">
                <a:effectLst/>
                <a:latin typeface="SegoeUIVariable"/>
              </a:rPr>
              <a:t>Cost Determination</a:t>
            </a:r>
            <a:r>
              <a:rPr lang="en-ZA" sz="1600" b="0" i="0" dirty="0">
                <a:effectLst/>
                <a:latin typeface="SegoeUIVariable"/>
              </a:rPr>
              <a:t>: By predicting whether the first stage will successfully land, we can estimate the overall cost of a launch. This information is valuable for companies bidding against SpaceX for rocket launches.</a:t>
            </a:r>
          </a:p>
          <a:p>
            <a:pPr algn="l">
              <a:buFont typeface="+mj-lt"/>
              <a:buAutoNum type="arabicPeriod"/>
            </a:pPr>
            <a:r>
              <a:rPr lang="en-ZA" sz="1700" b="1" i="0" dirty="0">
                <a:effectLst/>
                <a:latin typeface="SegoeUIVariable"/>
              </a:rPr>
              <a:t>Problems to Address</a:t>
            </a:r>
            <a:r>
              <a:rPr lang="en-ZA" sz="1700" b="0" i="0" dirty="0">
                <a:effectLst/>
                <a:latin typeface="SegoeUIVariable"/>
              </a:rPr>
              <a:t>:</a:t>
            </a:r>
          </a:p>
          <a:p>
            <a:pPr marL="742950" lvl="1" indent="-285750" algn="l">
              <a:buFont typeface="+mj-lt"/>
              <a:buAutoNum type="arabicPeriod"/>
            </a:pPr>
            <a:r>
              <a:rPr lang="en-ZA" sz="1700" b="1" i="0" dirty="0">
                <a:effectLst/>
                <a:latin typeface="SegoeUIVariable"/>
              </a:rPr>
              <a:t>Factors for Successful Landing</a:t>
            </a:r>
            <a:r>
              <a:rPr lang="en-ZA" sz="1700" b="0" i="0" dirty="0">
                <a:effectLst/>
                <a:latin typeface="SegoeUIVariable"/>
              </a:rPr>
              <a:t>:</a:t>
            </a:r>
          </a:p>
          <a:p>
            <a:pPr marL="1143000" lvl="2" indent="-228600" algn="l">
              <a:buFont typeface="+mj-lt"/>
              <a:buAutoNum type="arabicPeriod"/>
            </a:pPr>
            <a:r>
              <a:rPr lang="en-ZA" sz="1700" b="0" i="0" dirty="0">
                <a:effectLst/>
                <a:latin typeface="SegoeUIVariable"/>
              </a:rPr>
              <a:t>We need to identify the critical factors that determine whether the first stage will land successfully. These factors could include engine performance, aerodynamics, weather conditions, and more.</a:t>
            </a:r>
          </a:p>
          <a:p>
            <a:pPr marL="742950" lvl="1" indent="-285750" algn="l">
              <a:buFont typeface="+mj-lt"/>
              <a:buAutoNum type="arabicPeriod"/>
            </a:pPr>
            <a:r>
              <a:rPr lang="en-ZA" sz="1700" b="1" i="0" dirty="0">
                <a:effectLst/>
                <a:latin typeface="SegoeUIVariable"/>
              </a:rPr>
              <a:t>Interaction Among Features</a:t>
            </a:r>
            <a:r>
              <a:rPr lang="en-ZA" sz="1700" b="0" i="0" dirty="0">
                <a:effectLst/>
                <a:latin typeface="SegoeUIVariable"/>
              </a:rPr>
              <a:t>:</a:t>
            </a:r>
          </a:p>
          <a:p>
            <a:pPr marL="1143000" lvl="2" indent="-228600" algn="l">
              <a:buFont typeface="+mj-lt"/>
              <a:buAutoNum type="arabicPeriod"/>
            </a:pPr>
            <a:r>
              <a:rPr lang="en-ZA" sz="1700" b="0" i="0" dirty="0">
                <a:effectLst/>
                <a:latin typeface="SegoeUIVariable"/>
              </a:rPr>
              <a:t>Understanding how these features interact with each other is crucial. For instance, how does wind speed affect landing success when combined with other variables?</a:t>
            </a:r>
          </a:p>
          <a:p>
            <a:pPr marL="742950" lvl="1" indent="-285750" algn="l">
              <a:buFont typeface="+mj-lt"/>
              <a:buAutoNum type="arabicPeriod"/>
            </a:pPr>
            <a:r>
              <a:rPr lang="en-ZA" sz="1700" b="1" i="0" dirty="0">
                <a:effectLst/>
                <a:latin typeface="SegoeUIVariable"/>
              </a:rPr>
              <a:t>Operating Conditions</a:t>
            </a:r>
            <a:r>
              <a:rPr lang="en-ZA" sz="1700" b="0" i="0" dirty="0">
                <a:effectLst/>
                <a:latin typeface="SegoeUIVariable"/>
              </a:rPr>
              <a:t>:</a:t>
            </a:r>
          </a:p>
          <a:p>
            <a:pPr marL="1143000" lvl="2" indent="-228600" algn="l">
              <a:buFont typeface="+mj-lt"/>
              <a:buAutoNum type="arabicPeriod"/>
            </a:pPr>
            <a:r>
              <a:rPr lang="en-ZA" sz="1700" b="0" i="0" dirty="0">
                <a:effectLst/>
                <a:latin typeface="SegoeUIVariable"/>
              </a:rPr>
              <a:t>We should explore the optimal operating conditions (e.g., altitude, temperature, fuel levels) necessary to ensure a successful landing program.</a:t>
            </a:r>
          </a:p>
          <a:p>
            <a:pPr marL="0" indent="0">
              <a:spcBef>
                <a:spcPts val="1400"/>
              </a:spcBef>
              <a:buNone/>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DC958-1D12-49BC-96B0-DA46D7535471}"/>
              </a:ext>
            </a:extLst>
          </p:cNvPr>
          <p:cNvSpPr>
            <a:spLocks noGrp="1"/>
          </p:cNvSpPr>
          <p:nvPr>
            <p:ph type="title"/>
          </p:nvPr>
        </p:nvSpPr>
        <p:spPr/>
        <p:txBody>
          <a:bodyPr/>
          <a:lstStyle/>
          <a:p>
            <a:endParaRPr lang="en-ZA"/>
          </a:p>
        </p:txBody>
      </p:sp>
      <p:sp>
        <p:nvSpPr>
          <p:cNvPr id="3" name="Content Placeholder 2">
            <a:extLst>
              <a:ext uri="{FF2B5EF4-FFF2-40B4-BE49-F238E27FC236}">
                <a16:creationId xmlns:a16="http://schemas.microsoft.com/office/drawing/2014/main" id="{D127C11C-D820-4EF1-A907-89D82312E7B1}"/>
              </a:ext>
            </a:extLst>
          </p:cNvPr>
          <p:cNvSpPr>
            <a:spLocks noGrp="1"/>
          </p:cNvSpPr>
          <p:nvPr>
            <p:ph idx="1"/>
          </p:nvPr>
        </p:nvSpPr>
        <p:spPr/>
        <p:txBody>
          <a:bodyPr/>
          <a:lstStyle/>
          <a:p>
            <a:endParaRPr lang="en-ZA" dirty="0"/>
          </a:p>
        </p:txBody>
      </p:sp>
    </p:spTree>
    <p:extLst>
      <p:ext uri="{BB962C8B-B14F-4D97-AF65-F5344CB8AC3E}">
        <p14:creationId xmlns:p14="http://schemas.microsoft.com/office/powerpoint/2010/main" val="661040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6400" dirty="0">
                <a:solidFill>
                  <a:srgbClr val="0B49CB"/>
                </a:solidFill>
                <a:latin typeface="Abadi"/>
              </a:rPr>
              <a:t>Executive Summary</a:t>
            </a:r>
          </a:p>
          <a:p>
            <a:pPr>
              <a:lnSpc>
                <a:spcPct val="120000"/>
              </a:lnSpc>
              <a:spcBef>
                <a:spcPts val="1400"/>
              </a:spcBef>
            </a:pPr>
            <a:r>
              <a:rPr lang="en-US" sz="6400" dirty="0">
                <a:solidFill>
                  <a:schemeClr val="accent3">
                    <a:lumMod val="25000"/>
                  </a:schemeClr>
                </a:solidFill>
                <a:latin typeface="Abadi"/>
              </a:rPr>
              <a:t>Data collection methodology:</a:t>
            </a:r>
          </a:p>
          <a:p>
            <a:pPr lvl="1">
              <a:lnSpc>
                <a:spcPct val="120000"/>
              </a:lnSpc>
              <a:spcBef>
                <a:spcPts val="1400"/>
              </a:spcBef>
            </a:pPr>
            <a:r>
              <a:rPr lang="en-US" sz="6400" dirty="0">
                <a:solidFill>
                  <a:schemeClr val="bg2">
                    <a:lumMod val="50000"/>
                  </a:schemeClr>
                </a:solidFill>
                <a:latin typeface="Abadi"/>
              </a:rPr>
              <a:t>Data was collected using SpaceX API and web scraping from Wikipedia. </a:t>
            </a:r>
          </a:p>
          <a:p>
            <a:pPr>
              <a:lnSpc>
                <a:spcPct val="120000"/>
              </a:lnSpc>
              <a:spcBef>
                <a:spcPts val="1400"/>
              </a:spcBef>
            </a:pPr>
            <a:r>
              <a:rPr lang="en-US" sz="6400" dirty="0">
                <a:solidFill>
                  <a:schemeClr val="accent3">
                    <a:lumMod val="25000"/>
                  </a:schemeClr>
                </a:solidFill>
                <a:latin typeface="Abadi"/>
              </a:rPr>
              <a:t>Perform data wrangling</a:t>
            </a:r>
          </a:p>
          <a:p>
            <a:pPr lvl="1">
              <a:lnSpc>
                <a:spcPct val="120000"/>
              </a:lnSpc>
              <a:spcBef>
                <a:spcPts val="1400"/>
              </a:spcBef>
            </a:pPr>
            <a:r>
              <a:rPr lang="en-US" sz="6400" dirty="0">
                <a:solidFill>
                  <a:schemeClr val="bg2">
                    <a:lumMod val="50000"/>
                  </a:schemeClr>
                </a:solidFill>
                <a:latin typeface="Abadi"/>
              </a:rPr>
              <a:t>One-hot encoding was applied to categorical features</a:t>
            </a:r>
          </a:p>
          <a:p>
            <a:pPr>
              <a:lnSpc>
                <a:spcPct val="120000"/>
              </a:lnSpc>
              <a:spcBef>
                <a:spcPts val="1400"/>
              </a:spcBef>
            </a:pPr>
            <a:r>
              <a:rPr lang="en-US" sz="64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64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6400" dirty="0">
                <a:solidFill>
                  <a:schemeClr val="accent3">
                    <a:lumMod val="25000"/>
                  </a:schemeClr>
                </a:solidFill>
                <a:latin typeface="Abadi"/>
              </a:rPr>
              <a:t>Perform predictive analysis using classification models</a:t>
            </a:r>
          </a:p>
          <a:p>
            <a:pPr lvl="1">
              <a:lnSpc>
                <a:spcPct val="120000"/>
              </a:lnSpc>
              <a:spcBef>
                <a:spcPts val="1400"/>
              </a:spcBef>
            </a:pPr>
            <a:r>
              <a:rPr lang="en-US" sz="64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16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6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600" dirty="0">
                <a:solidFill>
                  <a:schemeClr val="accent3">
                    <a:lumMod val="25000"/>
                  </a:schemeClr>
                </a:solidFill>
                <a:latin typeface="Abadi" panose="020B0604020104020204" pitchFamily="34" charset="0"/>
              </a:rPr>
              <a:t>Next, we decoded the response content as a Json using .json() function call and turn it into a pandas data frame using .json_normalize().</a:t>
            </a:r>
          </a:p>
          <a:p>
            <a:pPr lvl="1" algn="just">
              <a:lnSpc>
                <a:spcPct val="100000"/>
              </a:lnSpc>
              <a:spcBef>
                <a:spcPts val="1400"/>
              </a:spcBef>
              <a:buFontTx/>
              <a:buChar char="-"/>
            </a:pPr>
            <a:r>
              <a:rPr lang="en-US" sz="16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6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600" dirty="0">
                <a:solidFill>
                  <a:schemeClr val="accent3">
                    <a:lumMod val="25000"/>
                  </a:schemeClr>
                </a:solidFill>
                <a:latin typeface="Abadi" panose="020B0604020104020204" pitchFamily="34" charset="0"/>
              </a:rPr>
              <a:t>The objective was to extract the launch records as HTML table, parse the table and convert it to a pandas data frame for future analysis.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marL="0" indent="0">
              <a:buNone/>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1347</TotalTime>
  <Words>1647</Words>
  <Application>Microsoft Office PowerPoint</Application>
  <PresentationFormat>Widescreen</PresentationFormat>
  <Paragraphs>199</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SegoeUIVariable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Mahlatse Jafter Molotja</cp:lastModifiedBy>
  <cp:revision>202</cp:revision>
  <dcterms:created xsi:type="dcterms:W3CDTF">2021-04-29T18:58:34Z</dcterms:created>
  <dcterms:modified xsi:type="dcterms:W3CDTF">2024-07-02T08:39:13Z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